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notesMasterIdLst>
    <p:notesMasterId r:id="rId9"/>
  </p:notesMaster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presProps" Target="presProps.xml"/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hyperlink" Target="https://gamma.app" TargetMode="External"/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" TargetMode="External"/><Relationship Id="rId1" Type="http://schemas.openxmlformats.org/officeDocument/2006/relationships/image" Target="../media/image-5-1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hyperlink" Target="https://gamma.app" TargetMode="External"/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" TargetMode="External"/><Relationship Id="rId1" Type="http://schemas.openxmlformats.org/officeDocument/2006/relationships/image" Target="../media/image-7-1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 w="13811">
            <a:solidFill>
              <a:srgbClr val="565151"/>
            </a:solidFill>
            <a:prstDash val="solid"/>
          </a:ln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15200" y="0"/>
            <a:ext cx="73152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3199" y="2759512"/>
            <a:ext cx="5648801" cy="16663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6561"/>
              </a:lnSpc>
              <a:buNone/>
            </a:pPr>
            <a:r>
              <a:rPr lang="en-US" sz="5249" b="1" spc="-157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Man-in-the-Middle Attacks</a:t>
            </a:r>
            <a:endParaRPr lang="en-US" sz="5249" dirty="0"/>
          </a:p>
        </p:txBody>
      </p:sp>
      <p:sp>
        <p:nvSpPr>
          <p:cNvPr id="6" name="Text 3"/>
          <p:cNvSpPr/>
          <p:nvPr/>
        </p:nvSpPr>
        <p:spPr>
          <a:xfrm>
            <a:off x="833199" y="4759166"/>
            <a:ext cx="564880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spc="-35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SAKSHI MAHADEV KAMBLE                     BCA - CFIS 3SEM </a:t>
            </a:r>
            <a:endParaRPr lang="en-US" sz="1750" dirty="0"/>
          </a:p>
        </p:txBody>
      </p:sp>
      <p:pic>
        <p:nvPicPr>
          <p:cNvPr id="7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 w="13811">
            <a:solidFill>
              <a:srgbClr val="565151"/>
            </a:solidFill>
            <a:prstDash val="solid"/>
          </a:ln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319599" y="2581870"/>
            <a:ext cx="7477601" cy="16663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6561"/>
              </a:lnSpc>
              <a:buNone/>
            </a:pPr>
            <a:r>
              <a:rPr lang="en-US" sz="5249" b="1" spc="-157" kern="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Man-in-the-Middle Attacks</a:t>
            </a:r>
            <a:endParaRPr lang="en-US" sz="5249" dirty="0"/>
          </a:p>
        </p:txBody>
      </p:sp>
      <p:sp>
        <p:nvSpPr>
          <p:cNvPr id="6" name="Text 3"/>
          <p:cNvSpPr/>
          <p:nvPr/>
        </p:nvSpPr>
        <p:spPr>
          <a:xfrm>
            <a:off x="6319599" y="4581525"/>
            <a:ext cx="74776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spc="-35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Man-in-the-middle attacks are a type of cyber-attack where the attacker intercepts communication between two parties to spy on them or alter the communication. Let's explore how they work and ways to prevent them.</a:t>
            </a:r>
            <a:endParaRPr lang="en-US" sz="1750" dirty="0"/>
          </a:p>
        </p:txBody>
      </p:sp>
      <p:pic>
        <p:nvPicPr>
          <p:cNvPr id="7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 w="13811">
            <a:solidFill>
              <a:srgbClr val="565151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2037993" y="1037153"/>
            <a:ext cx="663332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spc="-131" kern="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Understanding the Attack</a:t>
            </a:r>
            <a:endParaRPr lang="en-US" sz="4374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37993" y="2175867"/>
            <a:ext cx="3295888" cy="2036921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2037993" y="4490442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b="1" spc="-66" kern="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How it Works</a:t>
            </a:r>
            <a:endParaRPr lang="en-US" sz="2187" dirty="0"/>
          </a:p>
        </p:txBody>
      </p:sp>
      <p:sp>
        <p:nvSpPr>
          <p:cNvPr id="7" name="Text 4"/>
          <p:cNvSpPr/>
          <p:nvPr/>
        </p:nvSpPr>
        <p:spPr>
          <a:xfrm>
            <a:off x="2037993" y="5059799"/>
            <a:ext cx="3295888" cy="2132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spc="-35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 a man-in-the-middle attack, the attacker intercepts the communication between two unsuspecting parties. They can then eavesdrop or manipulate the conversation in real-time.</a:t>
            </a:r>
            <a:endParaRPr lang="en-US" sz="175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7137" y="2175867"/>
            <a:ext cx="3296007" cy="203704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667137" y="4490561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b="1" spc="-66" kern="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Encryption Keys</a:t>
            </a:r>
            <a:endParaRPr lang="en-US" sz="2187" dirty="0"/>
          </a:p>
        </p:txBody>
      </p:sp>
      <p:sp>
        <p:nvSpPr>
          <p:cNvPr id="10" name="Text 6"/>
          <p:cNvSpPr/>
          <p:nvPr/>
        </p:nvSpPr>
        <p:spPr>
          <a:xfrm>
            <a:off x="5667137" y="5059918"/>
            <a:ext cx="3296007" cy="2132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spc="-35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Attackers can use stolen encryption keys to decrypt and view messages originally intended to be private, including sensitive information such as passwords.</a:t>
            </a:r>
            <a:endParaRPr lang="en-US" sz="1750" dirty="0"/>
          </a:p>
        </p:txBody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6400" y="2175867"/>
            <a:ext cx="3296007" cy="2037040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9296400" y="4490561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b="1" spc="-66" kern="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Types of Attacks</a:t>
            </a:r>
            <a:endParaRPr lang="en-US" sz="2187" dirty="0"/>
          </a:p>
        </p:txBody>
      </p:sp>
      <p:sp>
        <p:nvSpPr>
          <p:cNvPr id="13" name="Text 8"/>
          <p:cNvSpPr/>
          <p:nvPr/>
        </p:nvSpPr>
        <p:spPr>
          <a:xfrm>
            <a:off x="9296400" y="5059918"/>
            <a:ext cx="3296007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spc="-35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There are several types of man-in-the-middle attacks including IP spoofing, ARP spoofing, and SSL stripping, amongst others.</a:t>
            </a:r>
            <a:endParaRPr lang="en-US" sz="1750" dirty="0"/>
          </a:p>
        </p:txBody>
      </p:sp>
      <p:pic>
        <p:nvPicPr>
          <p:cNvPr id="14" name="Image 3" descr="preencoded.png">
            <a:hlinkClick r:id="rId5" tooltip="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 w="12740">
            <a:solidFill>
              <a:srgbClr val="565151"/>
            </a:solidFill>
            <a:prstDash val="solid"/>
          </a:ln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4425434" y="979765"/>
            <a:ext cx="5057537" cy="63972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038"/>
              </a:lnSpc>
              <a:buNone/>
            </a:pPr>
            <a:r>
              <a:rPr lang="en-US" sz="4031" b="1" spc="-121" kern="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Real-World Examples</a:t>
            </a:r>
            <a:endParaRPr lang="en-US" sz="4031" dirty="0"/>
          </a:p>
        </p:txBody>
      </p:sp>
      <p:sp>
        <p:nvSpPr>
          <p:cNvPr id="6" name="Shape 3"/>
          <p:cNvSpPr/>
          <p:nvPr/>
        </p:nvSpPr>
        <p:spPr>
          <a:xfrm>
            <a:off x="4712137" y="1926550"/>
            <a:ext cx="40838" cy="5323165"/>
          </a:xfrm>
          <a:prstGeom prst="rect">
            <a:avLst/>
          </a:prstGeom>
          <a:solidFill>
            <a:srgbClr val="140099"/>
          </a:solidFill>
          <a:ln/>
        </p:spPr>
      </p:sp>
      <p:sp>
        <p:nvSpPr>
          <p:cNvPr id="7" name="Shape 4"/>
          <p:cNvSpPr/>
          <p:nvPr/>
        </p:nvSpPr>
        <p:spPr>
          <a:xfrm>
            <a:off x="4962823" y="2296299"/>
            <a:ext cx="716637" cy="40838"/>
          </a:xfrm>
          <a:prstGeom prst="rect">
            <a:avLst/>
          </a:prstGeom>
          <a:solidFill>
            <a:srgbClr val="140099"/>
          </a:solidFill>
          <a:ln/>
        </p:spPr>
      </p:sp>
      <p:sp>
        <p:nvSpPr>
          <p:cNvPr id="8" name="Shape 5"/>
          <p:cNvSpPr/>
          <p:nvPr/>
        </p:nvSpPr>
        <p:spPr>
          <a:xfrm>
            <a:off x="4502170" y="2086451"/>
            <a:ext cx="460653" cy="460653"/>
          </a:xfrm>
          <a:prstGeom prst="roundRect">
            <a:avLst>
              <a:gd name="adj" fmla="val 20002"/>
            </a:avLst>
          </a:prstGeom>
          <a:solidFill>
            <a:srgbClr val="110080"/>
          </a:solidFill>
          <a:ln w="12740">
            <a:solidFill>
              <a:srgbClr val="140099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4660880" y="2124789"/>
            <a:ext cx="143232" cy="38397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023"/>
              </a:lnSpc>
              <a:buNone/>
            </a:pPr>
            <a:r>
              <a:rPr lang="en-US" sz="2418" b="1" spc="-73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</a:t>
            </a:r>
            <a:endParaRPr lang="en-US" sz="2418" dirty="0"/>
          </a:p>
        </p:txBody>
      </p:sp>
      <p:sp>
        <p:nvSpPr>
          <p:cNvPr id="10" name="Text 7"/>
          <p:cNvSpPr/>
          <p:nvPr/>
        </p:nvSpPr>
        <p:spPr>
          <a:xfrm>
            <a:off x="5858589" y="2131219"/>
            <a:ext cx="2047518" cy="31992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519"/>
              </a:lnSpc>
              <a:buNone/>
            </a:pPr>
            <a:r>
              <a:rPr lang="en-US" sz="2015" b="1" spc="-60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Email Scam</a:t>
            </a:r>
            <a:endParaRPr lang="en-US" sz="2015" dirty="0"/>
          </a:p>
        </p:txBody>
      </p:sp>
      <p:sp>
        <p:nvSpPr>
          <p:cNvPr id="11" name="Text 8"/>
          <p:cNvSpPr/>
          <p:nvPr/>
        </p:nvSpPr>
        <p:spPr>
          <a:xfrm>
            <a:off x="5858589" y="2655808"/>
            <a:ext cx="8003977" cy="6553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580"/>
              </a:lnSpc>
              <a:buNone/>
            </a:pPr>
            <a:r>
              <a:rPr lang="en-US" sz="1612" spc="-32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Cybercriminals can intercept emails and reply with malicious intent. A common example is scammers posing as someone else requesting for personal information.</a:t>
            </a:r>
            <a:endParaRPr lang="en-US" sz="1612" dirty="0"/>
          </a:p>
        </p:txBody>
      </p:sp>
      <p:sp>
        <p:nvSpPr>
          <p:cNvPr id="12" name="Shape 9"/>
          <p:cNvSpPr/>
          <p:nvPr/>
        </p:nvSpPr>
        <p:spPr>
          <a:xfrm>
            <a:off x="4962823" y="4138910"/>
            <a:ext cx="716637" cy="40838"/>
          </a:xfrm>
          <a:prstGeom prst="rect">
            <a:avLst/>
          </a:prstGeom>
          <a:solidFill>
            <a:srgbClr val="140099"/>
          </a:solidFill>
          <a:ln/>
        </p:spPr>
      </p:sp>
      <p:sp>
        <p:nvSpPr>
          <p:cNvPr id="13" name="Shape 10"/>
          <p:cNvSpPr/>
          <p:nvPr/>
        </p:nvSpPr>
        <p:spPr>
          <a:xfrm>
            <a:off x="4502170" y="3929063"/>
            <a:ext cx="460653" cy="460653"/>
          </a:xfrm>
          <a:prstGeom prst="roundRect">
            <a:avLst>
              <a:gd name="adj" fmla="val 20002"/>
            </a:avLst>
          </a:prstGeom>
          <a:solidFill>
            <a:srgbClr val="110080"/>
          </a:solidFill>
          <a:ln w="12740">
            <a:solidFill>
              <a:srgbClr val="140099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4641830" y="3967401"/>
            <a:ext cx="181332" cy="38397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023"/>
              </a:lnSpc>
              <a:buNone/>
            </a:pPr>
            <a:r>
              <a:rPr lang="en-US" sz="2418" b="1" spc="-73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</a:t>
            </a:r>
            <a:endParaRPr lang="en-US" sz="2418" dirty="0"/>
          </a:p>
        </p:txBody>
      </p:sp>
      <p:sp>
        <p:nvSpPr>
          <p:cNvPr id="15" name="Text 12"/>
          <p:cNvSpPr/>
          <p:nvPr/>
        </p:nvSpPr>
        <p:spPr>
          <a:xfrm>
            <a:off x="5858589" y="3973830"/>
            <a:ext cx="2047518" cy="31992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519"/>
              </a:lnSpc>
              <a:buNone/>
            </a:pPr>
            <a:r>
              <a:rPr lang="en-US" sz="2015" b="1" spc="-60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Public Wi-Fi</a:t>
            </a:r>
            <a:endParaRPr lang="en-US" sz="2015" dirty="0"/>
          </a:p>
        </p:txBody>
      </p:sp>
      <p:sp>
        <p:nvSpPr>
          <p:cNvPr id="16" name="Text 13"/>
          <p:cNvSpPr/>
          <p:nvPr/>
        </p:nvSpPr>
        <p:spPr>
          <a:xfrm>
            <a:off x="5858589" y="4498419"/>
            <a:ext cx="8003977" cy="6553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580"/>
              </a:lnSpc>
              <a:buNone/>
            </a:pPr>
            <a:r>
              <a:rPr lang="en-US" sz="1612" spc="-32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Attackers can set up bogus wireless access points to lure unsuspecting users into connecting to the rogue hotspot and hence intercept their communication.</a:t>
            </a:r>
            <a:endParaRPr lang="en-US" sz="1612" dirty="0"/>
          </a:p>
        </p:txBody>
      </p:sp>
      <p:sp>
        <p:nvSpPr>
          <p:cNvPr id="17" name="Shape 14"/>
          <p:cNvSpPr/>
          <p:nvPr/>
        </p:nvSpPr>
        <p:spPr>
          <a:xfrm>
            <a:off x="4962823" y="5981521"/>
            <a:ext cx="716637" cy="40838"/>
          </a:xfrm>
          <a:prstGeom prst="rect">
            <a:avLst/>
          </a:prstGeom>
          <a:solidFill>
            <a:srgbClr val="140099"/>
          </a:solidFill>
          <a:ln/>
        </p:spPr>
      </p:sp>
      <p:sp>
        <p:nvSpPr>
          <p:cNvPr id="18" name="Shape 15"/>
          <p:cNvSpPr/>
          <p:nvPr/>
        </p:nvSpPr>
        <p:spPr>
          <a:xfrm>
            <a:off x="4502170" y="5771674"/>
            <a:ext cx="460653" cy="460653"/>
          </a:xfrm>
          <a:prstGeom prst="roundRect">
            <a:avLst>
              <a:gd name="adj" fmla="val 20002"/>
            </a:avLst>
          </a:prstGeom>
          <a:solidFill>
            <a:srgbClr val="110080"/>
          </a:solidFill>
          <a:ln w="12740">
            <a:solidFill>
              <a:srgbClr val="140099"/>
            </a:solidFill>
            <a:prstDash val="solid"/>
          </a:ln>
        </p:spPr>
      </p:sp>
      <p:sp>
        <p:nvSpPr>
          <p:cNvPr id="19" name="Text 16"/>
          <p:cNvSpPr/>
          <p:nvPr/>
        </p:nvSpPr>
        <p:spPr>
          <a:xfrm>
            <a:off x="4638020" y="5810012"/>
            <a:ext cx="188952" cy="38397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023"/>
              </a:lnSpc>
              <a:buNone/>
            </a:pPr>
            <a:r>
              <a:rPr lang="en-US" sz="2418" b="1" spc="-73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</a:t>
            </a:r>
            <a:endParaRPr lang="en-US" sz="2418" dirty="0"/>
          </a:p>
        </p:txBody>
      </p:sp>
      <p:sp>
        <p:nvSpPr>
          <p:cNvPr id="20" name="Text 17"/>
          <p:cNvSpPr/>
          <p:nvPr/>
        </p:nvSpPr>
        <p:spPr>
          <a:xfrm>
            <a:off x="5858589" y="5816441"/>
            <a:ext cx="2047518" cy="31992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519"/>
              </a:lnSpc>
              <a:buNone/>
            </a:pPr>
            <a:r>
              <a:rPr lang="en-US" sz="2015" b="1" spc="-60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ATM Scam</a:t>
            </a:r>
            <a:endParaRPr lang="en-US" sz="2015" dirty="0"/>
          </a:p>
        </p:txBody>
      </p:sp>
      <p:sp>
        <p:nvSpPr>
          <p:cNvPr id="21" name="Text 18"/>
          <p:cNvSpPr/>
          <p:nvPr/>
        </p:nvSpPr>
        <p:spPr>
          <a:xfrm>
            <a:off x="5858589" y="6341031"/>
            <a:ext cx="8003977" cy="6553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580"/>
              </a:lnSpc>
              <a:buNone/>
            </a:pPr>
            <a:r>
              <a:rPr lang="en-US" sz="1612" spc="-32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Attackers can place a device that alters data between the card reader and the bank's server, thereby stealing your card details and PIN when you withdraw cash.</a:t>
            </a:r>
            <a:endParaRPr lang="en-US" sz="1612" dirty="0"/>
          </a:p>
        </p:txBody>
      </p:sp>
      <p:pic>
        <p:nvPicPr>
          <p:cNvPr id="22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 w="13811">
            <a:solidFill>
              <a:srgbClr val="565151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2037993" y="1784985"/>
            <a:ext cx="9969103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spc="-131" kern="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Preventing Man-in-the-Middle Attacks</a:t>
            </a:r>
            <a:endParaRPr lang="en-US" sz="4374" dirty="0"/>
          </a:p>
        </p:txBody>
      </p:sp>
      <p:sp>
        <p:nvSpPr>
          <p:cNvPr id="5" name="Shape 3"/>
          <p:cNvSpPr/>
          <p:nvPr/>
        </p:nvSpPr>
        <p:spPr>
          <a:xfrm>
            <a:off x="2037993" y="2923699"/>
            <a:ext cx="3370064" cy="3520916"/>
          </a:xfrm>
          <a:prstGeom prst="roundRect">
            <a:avLst>
              <a:gd name="adj" fmla="val 2967"/>
            </a:avLst>
          </a:prstGeom>
          <a:solidFill>
            <a:srgbClr val="110080"/>
          </a:solidFill>
          <a:ln w="13811">
            <a:solidFill>
              <a:srgbClr val="140099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2273975" y="3159681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spc="-6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Encryption</a:t>
            </a:r>
            <a:endParaRPr lang="en-US" sz="2187" dirty="0"/>
          </a:p>
        </p:txBody>
      </p:sp>
      <p:sp>
        <p:nvSpPr>
          <p:cNvPr id="7" name="Text 5"/>
          <p:cNvSpPr/>
          <p:nvPr/>
        </p:nvSpPr>
        <p:spPr>
          <a:xfrm>
            <a:off x="2273975" y="3729038"/>
            <a:ext cx="2898100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spc="-35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 encryption to protect your data. It ensures that any data sent over the internet is scrambled and only properly decrypted by the recipient.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5630228" y="2923699"/>
            <a:ext cx="3370064" cy="3520916"/>
          </a:xfrm>
          <a:prstGeom prst="roundRect">
            <a:avLst>
              <a:gd name="adj" fmla="val 2967"/>
            </a:avLst>
          </a:prstGeom>
          <a:solidFill>
            <a:srgbClr val="110080"/>
          </a:solidFill>
          <a:ln w="13811">
            <a:solidFill>
              <a:srgbClr val="140099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5866209" y="3159681"/>
            <a:ext cx="2898100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spc="-6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Two-Factor Authentication</a:t>
            </a:r>
            <a:endParaRPr lang="en-US" sz="2187" dirty="0"/>
          </a:p>
        </p:txBody>
      </p:sp>
      <p:sp>
        <p:nvSpPr>
          <p:cNvPr id="10" name="Text 8"/>
          <p:cNvSpPr/>
          <p:nvPr/>
        </p:nvSpPr>
        <p:spPr>
          <a:xfrm>
            <a:off x="5866209" y="4076224"/>
            <a:ext cx="2898100" cy="2132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spc="-35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 two-factor authentication whenever possible. This adds another layer of security that is often immune to man-in-the-middle attacks.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9222462" y="2923699"/>
            <a:ext cx="3370064" cy="3520916"/>
          </a:xfrm>
          <a:prstGeom prst="roundRect">
            <a:avLst>
              <a:gd name="adj" fmla="val 2967"/>
            </a:avLst>
          </a:prstGeom>
          <a:solidFill>
            <a:srgbClr val="110080"/>
          </a:solidFill>
          <a:ln w="13811">
            <a:solidFill>
              <a:srgbClr val="140099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9458444" y="3159681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spc="-6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VPN</a:t>
            </a:r>
            <a:endParaRPr lang="en-US" sz="2187" dirty="0"/>
          </a:p>
        </p:txBody>
      </p:sp>
      <p:sp>
        <p:nvSpPr>
          <p:cNvPr id="13" name="Text 11"/>
          <p:cNvSpPr/>
          <p:nvPr/>
        </p:nvSpPr>
        <p:spPr>
          <a:xfrm>
            <a:off x="9458444" y="3729038"/>
            <a:ext cx="2898100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spc="-35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 a virtual private network (VPN) as it encrypts your communication and hides your location from attackers.</a:t>
            </a:r>
            <a:endParaRPr lang="en-US" sz="1750" dirty="0"/>
          </a:p>
        </p:txBody>
      </p:sp>
      <p:pic>
        <p:nvPicPr>
          <p:cNvPr id="1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 w="13811">
            <a:solidFill>
              <a:srgbClr val="565151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2037993" y="1037153"/>
            <a:ext cx="474737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spc="-131" kern="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Human Factor</a:t>
            </a:r>
            <a:endParaRPr lang="en-US" sz="4374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37993" y="2175867"/>
            <a:ext cx="3295888" cy="2036921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2037993" y="4490442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b="1" spc="-66" kern="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Phishing Emails</a:t>
            </a:r>
            <a:endParaRPr lang="en-US" sz="2187" dirty="0"/>
          </a:p>
        </p:txBody>
      </p:sp>
      <p:sp>
        <p:nvSpPr>
          <p:cNvPr id="7" name="Text 4"/>
          <p:cNvSpPr/>
          <p:nvPr/>
        </p:nvSpPr>
        <p:spPr>
          <a:xfrm>
            <a:off x="2037993" y="5059799"/>
            <a:ext cx="3295888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spc="-35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Attackers often use phishing emails to trick unsuspecting victims into willingly giving out their personal information or passwords.</a:t>
            </a:r>
            <a:endParaRPr lang="en-US" sz="175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7137" y="2175867"/>
            <a:ext cx="3296007" cy="203704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667137" y="4490561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b="1" spc="-66" kern="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USB Attacks</a:t>
            </a:r>
            <a:endParaRPr lang="en-US" sz="2187" dirty="0"/>
          </a:p>
        </p:txBody>
      </p:sp>
      <p:sp>
        <p:nvSpPr>
          <p:cNvPr id="10" name="Text 6"/>
          <p:cNvSpPr/>
          <p:nvPr/>
        </p:nvSpPr>
        <p:spPr>
          <a:xfrm>
            <a:off x="5667137" y="5059918"/>
            <a:ext cx="3296007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spc="-35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Attackers can infect a USB device with malware or viruses, and anyone who plugs that USB into their computer risks infecting it.</a:t>
            </a:r>
            <a:endParaRPr lang="en-US" sz="1750" dirty="0"/>
          </a:p>
        </p:txBody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6400" y="2175867"/>
            <a:ext cx="3296007" cy="2037040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9296400" y="4490561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b="1" spc="-66" kern="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Training</a:t>
            </a:r>
            <a:endParaRPr lang="en-US" sz="2187" dirty="0"/>
          </a:p>
        </p:txBody>
      </p:sp>
      <p:sp>
        <p:nvSpPr>
          <p:cNvPr id="13" name="Text 8"/>
          <p:cNvSpPr/>
          <p:nvPr/>
        </p:nvSpPr>
        <p:spPr>
          <a:xfrm>
            <a:off x="9296400" y="5059918"/>
            <a:ext cx="3296007" cy="2132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spc="-35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Train employees on how to identify phishing emails and other types of social engineering attacks. This awareness can significantly reduce the risk of man-in-the-middle attacks.</a:t>
            </a:r>
            <a:endParaRPr lang="en-US" sz="1750" dirty="0"/>
          </a:p>
        </p:txBody>
      </p:sp>
      <p:pic>
        <p:nvPicPr>
          <p:cNvPr id="14" name="Image 3" descr="preencoded.png">
            <a:hlinkClick r:id="rId5" tooltip="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 w="13811">
            <a:solidFill>
              <a:srgbClr val="565151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2037993" y="2602706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spc="-131" kern="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Conclusion</a:t>
            </a:r>
            <a:endParaRPr lang="en-US" sz="4374" dirty="0"/>
          </a:p>
        </p:txBody>
      </p:sp>
      <p:sp>
        <p:nvSpPr>
          <p:cNvPr id="5" name="Shape 3"/>
          <p:cNvSpPr/>
          <p:nvPr/>
        </p:nvSpPr>
        <p:spPr>
          <a:xfrm>
            <a:off x="2037993" y="3915013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110080"/>
          </a:solidFill>
          <a:ln w="13811">
            <a:solidFill>
              <a:srgbClr val="140099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2209086" y="3956685"/>
            <a:ext cx="157758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b="1" spc="-79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</a:t>
            </a:r>
            <a:endParaRPr lang="en-US" sz="2624" dirty="0"/>
          </a:p>
        </p:txBody>
      </p:sp>
      <p:sp>
        <p:nvSpPr>
          <p:cNvPr id="7" name="Text 5"/>
          <p:cNvSpPr/>
          <p:nvPr/>
        </p:nvSpPr>
        <p:spPr>
          <a:xfrm>
            <a:off x="2760107" y="3991332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spc="-6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Stay Vigilant</a:t>
            </a:r>
            <a:endParaRPr lang="en-US" sz="2187" dirty="0"/>
          </a:p>
        </p:txBody>
      </p:sp>
      <p:sp>
        <p:nvSpPr>
          <p:cNvPr id="8" name="Text 6"/>
          <p:cNvSpPr/>
          <p:nvPr/>
        </p:nvSpPr>
        <p:spPr>
          <a:xfrm>
            <a:off x="2760107" y="4560689"/>
            <a:ext cx="4444008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spc="-35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Defend against man-in-the-middle attacks by staying informed of the latest threats and using a combination of security measures.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7426285" y="3915013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110080"/>
          </a:solidFill>
          <a:ln w="13811">
            <a:solidFill>
              <a:srgbClr val="140099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7578328" y="3956685"/>
            <a:ext cx="195858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b="1" spc="-79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</a:t>
            </a:r>
            <a:endParaRPr lang="en-US" sz="2624" dirty="0"/>
          </a:p>
        </p:txBody>
      </p:sp>
      <p:sp>
        <p:nvSpPr>
          <p:cNvPr id="11" name="Text 9"/>
          <p:cNvSpPr/>
          <p:nvPr/>
        </p:nvSpPr>
        <p:spPr>
          <a:xfrm>
            <a:off x="8148399" y="3991332"/>
            <a:ext cx="2373035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spc="-6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Constant Learning</a:t>
            </a:r>
            <a:endParaRPr lang="en-US" sz="2187" dirty="0"/>
          </a:p>
        </p:txBody>
      </p:sp>
      <p:sp>
        <p:nvSpPr>
          <p:cNvPr id="12" name="Text 10"/>
          <p:cNvSpPr/>
          <p:nvPr/>
        </p:nvSpPr>
        <p:spPr>
          <a:xfrm>
            <a:off x="8148399" y="4560689"/>
            <a:ext cx="444400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spc="-35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Cybersecurity is an ever-evolving field, so it's essential to keep learning and adapting.</a:t>
            </a:r>
            <a:endParaRPr lang="en-US" sz="1750" dirty="0"/>
          </a:p>
        </p:txBody>
      </p:sp>
      <p:pic>
        <p:nvPicPr>
          <p:cNvPr id="13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2023-11-29T03:05:14Z</dcterms:created>
  <dcterms:modified xsi:type="dcterms:W3CDTF">2023-11-29T03:05:14Z</dcterms:modified>
</cp:coreProperties>
</file>